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906000"/>
  <p:notesSz cx="6858000" cy="9144000"/>
  <p:embeddedFontLst>
    <p:embeddedFont>
      <p:font typeface="Caveat"/>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aveat-regular.fntdata"/><Relationship Id="rId14" Type="http://schemas.openxmlformats.org/officeDocument/2006/relationships/slide" Target="slides/slide10.xml"/><Relationship Id="rId16" Type="http://schemas.openxmlformats.org/officeDocument/2006/relationships/font" Target="fonts/Cavea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94ac8901b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594ac8901b_0_1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t/>
            </a:r>
            <a:endParaRPr/>
          </a:p>
        </p:txBody>
      </p:sp>
      <p:sp>
        <p:nvSpPr>
          <p:cNvPr id="103" name="Google Shape;10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b22053ba9_0_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6b22053ba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t/>
            </a:r>
            <a:endParaRPr/>
          </a:p>
        </p:txBody>
      </p:sp>
      <p:sp>
        <p:nvSpPr>
          <p:cNvPr id="110" name="Google Shape;110;g6b22053ba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b22053ba9_0_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6b22053ba9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t/>
            </a:r>
            <a:endParaRPr/>
          </a:p>
        </p:txBody>
      </p:sp>
      <p:sp>
        <p:nvSpPr>
          <p:cNvPr id="117" name="Google Shape;117;g6b22053ba9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b22053ba9_0_1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6b22053ba9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t/>
            </a:r>
            <a:endParaRPr/>
          </a:p>
        </p:txBody>
      </p:sp>
      <p:sp>
        <p:nvSpPr>
          <p:cNvPr id="124" name="Google Shape;124;g6b22053ba9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b22053ba9_0_1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6b22053ba9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t/>
            </a:r>
            <a:endParaRPr/>
          </a:p>
        </p:txBody>
      </p:sp>
      <p:sp>
        <p:nvSpPr>
          <p:cNvPr id="131" name="Google Shape;131;g6b22053ba9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b22053ba9_0_2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6b22053ba9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t/>
            </a:r>
            <a:endParaRPr/>
          </a:p>
        </p:txBody>
      </p:sp>
      <p:sp>
        <p:nvSpPr>
          <p:cNvPr id="138" name="Google Shape;138;g6b22053ba9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b22053ba9_0_3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6b22053ba9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t/>
            </a:r>
            <a:endParaRPr/>
          </a:p>
        </p:txBody>
      </p:sp>
      <p:sp>
        <p:nvSpPr>
          <p:cNvPr id="145" name="Google Shape;145;g6b22053ba9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b22053ba9_0_3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6b22053ba9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t/>
            </a:r>
            <a:endParaRPr/>
          </a:p>
        </p:txBody>
      </p:sp>
      <p:sp>
        <p:nvSpPr>
          <p:cNvPr id="152" name="Google Shape;152;g6b22053ba9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11" Type="http://schemas.openxmlformats.org/officeDocument/2006/relationships/image" Target="../media/image9.png"/><Relationship Id="rId10" Type="http://schemas.openxmlformats.org/officeDocument/2006/relationships/image" Target="../media/image8.png"/><Relationship Id="rId12" Type="http://schemas.openxmlformats.org/officeDocument/2006/relationships/image" Target="../media/image10.png"/><Relationship Id="rId9"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2"/>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2" name="Shape 82"/>
        <p:cNvGrpSpPr/>
        <p:nvPr/>
      </p:nvGrpSpPr>
      <p:grpSpPr>
        <a:xfrm>
          <a:off x="0" y="0"/>
          <a:ext cx="0" cy="0"/>
          <a:chOff x="0" y="0"/>
          <a:chExt cx="0" cy="0"/>
        </a:xfrm>
      </p:grpSpPr>
      <p:sp>
        <p:nvSpPr>
          <p:cNvPr id="83" name="Google Shape;83;p11"/>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11"/>
          <p:cNvSpPr txBox="1"/>
          <p:nvPr>
            <p:ph idx="1" type="body"/>
          </p:nvPr>
        </p:nvSpPr>
        <p:spPr>
          <a:xfrm rot="5400000">
            <a:off x="2777332" y="-270669"/>
            <a:ext cx="4351338" cy="854392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11"/>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1"/>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1"/>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12"/>
          <p:cNvSpPr txBox="1"/>
          <p:nvPr>
            <p:ph type="title"/>
          </p:nvPr>
        </p:nvSpPr>
        <p:spPr>
          <a:xfrm rot="5400000">
            <a:off x="5251054" y="2203053"/>
            <a:ext cx="5811838" cy="213598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2"/>
          <p:cNvSpPr txBox="1"/>
          <p:nvPr>
            <p:ph idx="1" type="body"/>
          </p:nvPr>
        </p:nvSpPr>
        <p:spPr>
          <a:xfrm rot="5400000">
            <a:off x="917179" y="128985"/>
            <a:ext cx="5811838" cy="628411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2"/>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9" name="Shape 19"/>
        <p:cNvGrpSpPr/>
        <p:nvPr/>
      </p:nvGrpSpPr>
      <p:grpSpPr>
        <a:xfrm>
          <a:off x="0" y="0"/>
          <a:ext cx="0" cy="0"/>
          <a:chOff x="0" y="0"/>
          <a:chExt cx="0" cy="0"/>
        </a:xfrm>
      </p:grpSpPr>
      <p:sp>
        <p:nvSpPr>
          <p:cNvPr id="20" name="Google Shape;20;p3"/>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23" name="Google Shape;23;p3"/>
          <p:cNvPicPr preferRelativeResize="0"/>
          <p:nvPr/>
        </p:nvPicPr>
        <p:blipFill rotWithShape="1">
          <a:blip r:embed="rId2">
            <a:alphaModFix/>
          </a:blip>
          <a:srcRect b="0" l="0" r="0" t="0"/>
          <a:stretch/>
        </p:blipFill>
        <p:spPr>
          <a:xfrm>
            <a:off x="8584431" y="141189"/>
            <a:ext cx="1099319" cy="541415"/>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740859" y="6424982"/>
            <a:ext cx="230607" cy="296495"/>
          </a:xfrm>
          <a:prstGeom prst="rect">
            <a:avLst/>
          </a:prstGeom>
          <a:noFill/>
          <a:ln>
            <a:noFill/>
          </a:ln>
        </p:spPr>
      </p:pic>
      <p:pic>
        <p:nvPicPr>
          <p:cNvPr id="25" name="Google Shape;25;p3"/>
          <p:cNvPicPr preferRelativeResize="0"/>
          <p:nvPr/>
        </p:nvPicPr>
        <p:blipFill>
          <a:blip r:embed="rId4">
            <a:alphaModFix/>
          </a:blip>
          <a:stretch>
            <a:fillRect/>
          </a:stretch>
        </p:blipFill>
        <p:spPr>
          <a:xfrm>
            <a:off x="-22037" y="-76200"/>
            <a:ext cx="9950101" cy="1090423"/>
          </a:xfrm>
          <a:prstGeom prst="rect">
            <a:avLst/>
          </a:prstGeom>
          <a:noFill/>
          <a:ln>
            <a:noFill/>
          </a:ln>
        </p:spPr>
      </p:pic>
      <p:pic>
        <p:nvPicPr>
          <p:cNvPr id="26" name="Google Shape;26;p3"/>
          <p:cNvPicPr preferRelativeResize="0"/>
          <p:nvPr/>
        </p:nvPicPr>
        <p:blipFill rotWithShape="1">
          <a:blip r:embed="rId5">
            <a:alphaModFix/>
          </a:blip>
          <a:srcRect b="0" l="0" r="0" t="0"/>
          <a:stretch/>
        </p:blipFill>
        <p:spPr>
          <a:xfrm>
            <a:off x="2299639" y="6433218"/>
            <a:ext cx="373364" cy="280023"/>
          </a:xfrm>
          <a:prstGeom prst="rect">
            <a:avLst/>
          </a:prstGeom>
          <a:noFill/>
          <a:ln>
            <a:noFill/>
          </a:ln>
        </p:spPr>
      </p:pic>
      <p:pic>
        <p:nvPicPr>
          <p:cNvPr id="27" name="Google Shape;27;p3"/>
          <p:cNvPicPr preferRelativeResize="0"/>
          <p:nvPr/>
        </p:nvPicPr>
        <p:blipFill>
          <a:blip r:embed="rId6">
            <a:alphaModFix/>
          </a:blip>
          <a:stretch>
            <a:fillRect/>
          </a:stretch>
        </p:blipFill>
        <p:spPr>
          <a:xfrm>
            <a:off x="8316100" y="713834"/>
            <a:ext cx="1588200" cy="250140"/>
          </a:xfrm>
          <a:prstGeom prst="rect">
            <a:avLst/>
          </a:prstGeom>
          <a:noFill/>
          <a:ln>
            <a:noFill/>
          </a:ln>
        </p:spPr>
      </p:pic>
      <p:pic>
        <p:nvPicPr>
          <p:cNvPr id="28" name="Google Shape;28;p3"/>
          <p:cNvPicPr preferRelativeResize="0"/>
          <p:nvPr/>
        </p:nvPicPr>
        <p:blipFill rotWithShape="1">
          <a:blip r:embed="rId7">
            <a:alphaModFix/>
          </a:blip>
          <a:srcRect b="0" l="0" r="0" t="0"/>
          <a:stretch/>
        </p:blipFill>
        <p:spPr>
          <a:xfrm>
            <a:off x="4001176" y="6424982"/>
            <a:ext cx="301985" cy="296495"/>
          </a:xfrm>
          <a:prstGeom prst="rect">
            <a:avLst/>
          </a:prstGeom>
          <a:noFill/>
          <a:ln>
            <a:noFill/>
          </a:ln>
        </p:spPr>
      </p:pic>
      <p:pic>
        <p:nvPicPr>
          <p:cNvPr id="29" name="Google Shape;29;p3"/>
          <p:cNvPicPr preferRelativeResize="0"/>
          <p:nvPr/>
        </p:nvPicPr>
        <p:blipFill rotWithShape="1">
          <a:blip r:embed="rId8">
            <a:alphaModFix/>
          </a:blip>
          <a:srcRect b="0" l="0" r="0" t="0"/>
          <a:stretch/>
        </p:blipFill>
        <p:spPr>
          <a:xfrm>
            <a:off x="5631334" y="6433218"/>
            <a:ext cx="307476" cy="280023"/>
          </a:xfrm>
          <a:prstGeom prst="rect">
            <a:avLst/>
          </a:prstGeom>
          <a:noFill/>
          <a:ln>
            <a:noFill/>
          </a:ln>
        </p:spPr>
      </p:pic>
      <p:pic>
        <p:nvPicPr>
          <p:cNvPr id="30" name="Google Shape;30;p3"/>
          <p:cNvPicPr preferRelativeResize="0"/>
          <p:nvPr/>
        </p:nvPicPr>
        <p:blipFill rotWithShape="1">
          <a:blip r:embed="rId9">
            <a:alphaModFix/>
          </a:blip>
          <a:srcRect b="0" l="0" r="0" t="0"/>
          <a:stretch/>
        </p:blipFill>
        <p:spPr>
          <a:xfrm>
            <a:off x="7266983" y="6427727"/>
            <a:ext cx="225117" cy="291005"/>
          </a:xfrm>
          <a:prstGeom prst="rect">
            <a:avLst/>
          </a:prstGeom>
          <a:noFill/>
          <a:ln>
            <a:noFill/>
          </a:ln>
        </p:spPr>
      </p:pic>
      <p:pic>
        <p:nvPicPr>
          <p:cNvPr id="31" name="Google Shape;31;p3"/>
          <p:cNvPicPr preferRelativeResize="0"/>
          <p:nvPr/>
        </p:nvPicPr>
        <p:blipFill rotWithShape="1">
          <a:blip r:embed="rId10">
            <a:alphaModFix/>
          </a:blip>
          <a:srcRect b="0" l="0" r="0" t="0"/>
          <a:stretch/>
        </p:blipFill>
        <p:spPr>
          <a:xfrm>
            <a:off x="8820274" y="6433218"/>
            <a:ext cx="285513" cy="280023"/>
          </a:xfrm>
          <a:prstGeom prst="rect">
            <a:avLst/>
          </a:prstGeom>
          <a:noFill/>
          <a:ln>
            <a:noFill/>
          </a:ln>
        </p:spPr>
      </p:pic>
      <p:sp>
        <p:nvSpPr>
          <p:cNvPr id="32" name="Google Shape;32;p3"/>
          <p:cNvSpPr txBox="1"/>
          <p:nvPr/>
        </p:nvSpPr>
        <p:spPr>
          <a:xfrm>
            <a:off x="8321325" y="728875"/>
            <a:ext cx="1588200" cy="1737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GB" sz="1000" u="none" cap="none" strike="noStrike">
                <a:latin typeface="Calibri"/>
                <a:ea typeface="Calibri"/>
                <a:cs typeface="Calibri"/>
                <a:sym typeface="Calibri"/>
              </a:rPr>
              <a:t>www.kapowprimary.com</a:t>
            </a:r>
            <a:endParaRPr b="1" i="0" sz="1000" u="none" cap="none" strike="noStrike">
              <a:latin typeface="Calibri"/>
              <a:ea typeface="Calibri"/>
              <a:cs typeface="Calibri"/>
              <a:sym typeface="Calibri"/>
            </a:endParaRPr>
          </a:p>
        </p:txBody>
      </p:sp>
      <p:pic>
        <p:nvPicPr>
          <p:cNvPr id="33" name="Google Shape;33;p3"/>
          <p:cNvPicPr preferRelativeResize="0"/>
          <p:nvPr/>
        </p:nvPicPr>
        <p:blipFill>
          <a:blip r:embed="rId11">
            <a:alphaModFix/>
          </a:blip>
          <a:stretch>
            <a:fillRect/>
          </a:stretch>
        </p:blipFill>
        <p:spPr>
          <a:xfrm>
            <a:off x="-22037" y="5832875"/>
            <a:ext cx="9950115" cy="1090425"/>
          </a:xfrm>
          <a:prstGeom prst="rect">
            <a:avLst/>
          </a:prstGeom>
          <a:noFill/>
          <a:ln>
            <a:noFill/>
          </a:ln>
        </p:spPr>
      </p:pic>
      <p:pic>
        <p:nvPicPr>
          <p:cNvPr id="34" name="Google Shape;34;p3"/>
          <p:cNvPicPr preferRelativeResize="0"/>
          <p:nvPr/>
        </p:nvPicPr>
        <p:blipFill>
          <a:blip r:embed="rId12">
            <a:alphaModFix/>
          </a:blip>
          <a:stretch>
            <a:fillRect/>
          </a:stretch>
        </p:blipFill>
        <p:spPr>
          <a:xfrm>
            <a:off x="-22050" y="5832875"/>
            <a:ext cx="9950101" cy="109042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5" name="Shape 35"/>
        <p:cNvGrpSpPr/>
        <p:nvPr/>
      </p:nvGrpSpPr>
      <p:grpSpPr>
        <a:xfrm>
          <a:off x="0" y="0"/>
          <a:ext cx="0" cy="0"/>
          <a:chOff x="0" y="0"/>
          <a:chExt cx="0" cy="0"/>
        </a:xfrm>
      </p:grpSpPr>
      <p:sp>
        <p:nvSpPr>
          <p:cNvPr id="36" name="Google Shape;36;p4"/>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4"/>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4"/>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4"/>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4"/>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1" name="Shape 41"/>
        <p:cNvGrpSpPr/>
        <p:nvPr/>
      </p:nvGrpSpPr>
      <p:grpSpPr>
        <a:xfrm>
          <a:off x="0" y="0"/>
          <a:ext cx="0" cy="0"/>
          <a:chOff x="0" y="0"/>
          <a:chExt cx="0" cy="0"/>
        </a:xfrm>
      </p:grpSpPr>
      <p:sp>
        <p:nvSpPr>
          <p:cNvPr id="42" name="Google Shape;42;p5"/>
          <p:cNvSpPr txBox="1"/>
          <p:nvPr>
            <p:ph type="title"/>
          </p:nvPr>
        </p:nvSpPr>
        <p:spPr>
          <a:xfrm>
            <a:off x="675879" y="1709740"/>
            <a:ext cx="8543925"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5"/>
          <p:cNvSpPr txBox="1"/>
          <p:nvPr>
            <p:ph idx="1" type="body"/>
          </p:nvPr>
        </p:nvSpPr>
        <p:spPr>
          <a:xfrm>
            <a:off x="675879" y="4589465"/>
            <a:ext cx="8543925"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4" name="Google Shape;44;p5"/>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5"/>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5"/>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7" name="Shape 47"/>
        <p:cNvGrpSpPr/>
        <p:nvPr/>
      </p:nvGrpSpPr>
      <p:grpSpPr>
        <a:xfrm>
          <a:off x="0" y="0"/>
          <a:ext cx="0" cy="0"/>
          <a:chOff x="0" y="0"/>
          <a:chExt cx="0" cy="0"/>
        </a:xfrm>
      </p:grpSpPr>
      <p:sp>
        <p:nvSpPr>
          <p:cNvPr id="48" name="Google Shape;48;p6"/>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6"/>
          <p:cNvSpPr txBox="1"/>
          <p:nvPr>
            <p:ph idx="1" type="body"/>
          </p:nvPr>
        </p:nvSpPr>
        <p:spPr>
          <a:xfrm>
            <a:off x="681038" y="1825625"/>
            <a:ext cx="421005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6"/>
          <p:cNvSpPr txBox="1"/>
          <p:nvPr>
            <p:ph idx="2" type="body"/>
          </p:nvPr>
        </p:nvSpPr>
        <p:spPr>
          <a:xfrm>
            <a:off x="5014913" y="1825625"/>
            <a:ext cx="421005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6"/>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6"/>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6"/>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4" name="Shape 54"/>
        <p:cNvGrpSpPr/>
        <p:nvPr/>
      </p:nvGrpSpPr>
      <p:grpSpPr>
        <a:xfrm>
          <a:off x="0" y="0"/>
          <a:ext cx="0" cy="0"/>
          <a:chOff x="0" y="0"/>
          <a:chExt cx="0" cy="0"/>
        </a:xfrm>
      </p:grpSpPr>
      <p:sp>
        <p:nvSpPr>
          <p:cNvPr id="55" name="Google Shape;55;p7"/>
          <p:cNvSpPr txBox="1"/>
          <p:nvPr>
            <p:ph type="title"/>
          </p:nvPr>
        </p:nvSpPr>
        <p:spPr>
          <a:xfrm>
            <a:off x="682328" y="365127"/>
            <a:ext cx="8543925"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7"/>
          <p:cNvSpPr txBox="1"/>
          <p:nvPr>
            <p:ph idx="1" type="body"/>
          </p:nvPr>
        </p:nvSpPr>
        <p:spPr>
          <a:xfrm>
            <a:off x="682329" y="1681163"/>
            <a:ext cx="4190702"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7"/>
          <p:cNvSpPr txBox="1"/>
          <p:nvPr>
            <p:ph idx="2" type="body"/>
          </p:nvPr>
        </p:nvSpPr>
        <p:spPr>
          <a:xfrm>
            <a:off x="682329" y="2505075"/>
            <a:ext cx="4190702"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7"/>
          <p:cNvSpPr txBox="1"/>
          <p:nvPr>
            <p:ph idx="3" type="body"/>
          </p:nvPr>
        </p:nvSpPr>
        <p:spPr>
          <a:xfrm>
            <a:off x="5014913" y="1681163"/>
            <a:ext cx="4211340"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 name="Google Shape;59;p7"/>
          <p:cNvSpPr txBox="1"/>
          <p:nvPr>
            <p:ph idx="4" type="body"/>
          </p:nvPr>
        </p:nvSpPr>
        <p:spPr>
          <a:xfrm>
            <a:off x="5014913" y="2505075"/>
            <a:ext cx="4211340"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7"/>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7"/>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7"/>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3" name="Shape 63"/>
        <p:cNvGrpSpPr/>
        <p:nvPr/>
      </p:nvGrpSpPr>
      <p:grpSpPr>
        <a:xfrm>
          <a:off x="0" y="0"/>
          <a:ext cx="0" cy="0"/>
          <a:chOff x="0" y="0"/>
          <a:chExt cx="0" cy="0"/>
        </a:xfrm>
      </p:grpSpPr>
      <p:sp>
        <p:nvSpPr>
          <p:cNvPr id="64" name="Google Shape;64;p8"/>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8"/>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8"/>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8"/>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8" name="Shape 68"/>
        <p:cNvGrpSpPr/>
        <p:nvPr/>
      </p:nvGrpSpPr>
      <p:grpSpPr>
        <a:xfrm>
          <a:off x="0" y="0"/>
          <a:ext cx="0" cy="0"/>
          <a:chOff x="0" y="0"/>
          <a:chExt cx="0" cy="0"/>
        </a:xfrm>
      </p:grpSpPr>
      <p:sp>
        <p:nvSpPr>
          <p:cNvPr id="69" name="Google Shape;69;p9"/>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9"/>
          <p:cNvSpPr txBox="1"/>
          <p:nvPr>
            <p:ph idx="1" type="body"/>
          </p:nvPr>
        </p:nvSpPr>
        <p:spPr>
          <a:xfrm>
            <a:off x="4211340" y="987427"/>
            <a:ext cx="5014913"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9"/>
          <p:cNvSpPr txBox="1"/>
          <p:nvPr>
            <p:ph idx="2" type="body"/>
          </p:nvPr>
        </p:nvSpPr>
        <p:spPr>
          <a:xfrm>
            <a:off x="682328" y="2057400"/>
            <a:ext cx="3194943"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2" name="Google Shape;72;p9"/>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9"/>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9"/>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5" name="Shape 75"/>
        <p:cNvGrpSpPr/>
        <p:nvPr/>
      </p:nvGrpSpPr>
      <p:grpSpPr>
        <a:xfrm>
          <a:off x="0" y="0"/>
          <a:ext cx="0" cy="0"/>
          <a:chOff x="0" y="0"/>
          <a:chExt cx="0" cy="0"/>
        </a:xfrm>
      </p:grpSpPr>
      <p:sp>
        <p:nvSpPr>
          <p:cNvPr id="76" name="Google Shape;76;p10"/>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10"/>
          <p:cNvSpPr/>
          <p:nvPr>
            <p:ph idx="2" type="pic"/>
          </p:nvPr>
        </p:nvSpPr>
        <p:spPr>
          <a:xfrm>
            <a:off x="4211340" y="987427"/>
            <a:ext cx="5014913"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8" name="Google Shape;78;p10"/>
          <p:cNvSpPr txBox="1"/>
          <p:nvPr>
            <p:ph idx="1" type="body"/>
          </p:nvPr>
        </p:nvSpPr>
        <p:spPr>
          <a:xfrm>
            <a:off x="682328" y="2057400"/>
            <a:ext cx="3194943"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9" name="Google Shape;79;p10"/>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0"/>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0"/>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coreknowledge.org/product/cultural-literacy-every-american-needs-kno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heothermrsbeaton.com/2019/07/06/a-stormzy-in-a-tea-cup-bone-china-earl-grey-if-you-plea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kapowprimary.com/subjects/art-design/upper-key-stage-2/year-6/art-design-skills/painting-impressionism/" TargetMode="External"/><Relationship Id="rId4" Type="http://schemas.openxmlformats.org/officeDocument/2006/relationships/hyperlink" Target="https://www.kapowprimary.com/subjects/art-design/lower-key-stage-2/year-4/art-design-skills/design-willow-pattern/" TargetMode="External"/><Relationship Id="rId5" Type="http://schemas.openxmlformats.org/officeDocument/2006/relationships/hyperlink" Target="https://www.kapowprimary.com/subjects/design-technology/lower-key-stage-2/year-4/food-adapting-a-recipe/lesson-1-following-a-recipe/" TargetMode="External"/><Relationship Id="rId6" Type="http://schemas.openxmlformats.org/officeDocument/2006/relationships/hyperlink" Target="https://www.kapowprimary.com/subjects/music/key-stage-1/year-1/by-the-sea/lesson-5-seaside-soundscape/" TargetMode="External"/><Relationship Id="rId7" Type="http://schemas.openxmlformats.org/officeDocument/2006/relationships/hyperlink" Target="https://www.kapowprimary.com/subjects/languages/upper-key-stage-2/year-6/sports/lesson-3-le-mond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3"/>
          <p:cNvPicPr preferRelativeResize="0"/>
          <p:nvPr/>
        </p:nvPicPr>
        <p:blipFill rotWithShape="1">
          <a:blip r:embed="rId3">
            <a:alphaModFix/>
          </a:blip>
          <a:srcRect b="0" l="0" r="0" t="0"/>
          <a:stretch/>
        </p:blipFill>
        <p:spPr>
          <a:xfrm>
            <a:off x="6528390" y="4918378"/>
            <a:ext cx="3019647" cy="1487176"/>
          </a:xfrm>
          <a:prstGeom prst="rect">
            <a:avLst/>
          </a:prstGeom>
          <a:noFill/>
          <a:ln>
            <a:noFill/>
          </a:ln>
        </p:spPr>
      </p:pic>
      <p:pic>
        <p:nvPicPr>
          <p:cNvPr id="99" name="Google Shape;99;p13"/>
          <p:cNvPicPr preferRelativeResize="0"/>
          <p:nvPr/>
        </p:nvPicPr>
        <p:blipFill>
          <a:blip r:embed="rId4">
            <a:alphaModFix/>
          </a:blip>
          <a:stretch>
            <a:fillRect/>
          </a:stretch>
        </p:blipFill>
        <p:spPr>
          <a:xfrm>
            <a:off x="0" y="-46875"/>
            <a:ext cx="9906000" cy="6904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Google Shape;160;p22"/>
          <p:cNvPicPr preferRelativeResize="0"/>
          <p:nvPr/>
        </p:nvPicPr>
        <p:blipFill rotWithShape="1">
          <a:blip r:embed="rId3">
            <a:alphaModFix/>
          </a:blip>
          <a:srcRect b="0" l="0" r="0" t="0"/>
          <a:stretch/>
        </p:blipFill>
        <p:spPr>
          <a:xfrm>
            <a:off x="6528390" y="4918378"/>
            <a:ext cx="3019647" cy="1487176"/>
          </a:xfrm>
          <a:prstGeom prst="rect">
            <a:avLst/>
          </a:prstGeom>
          <a:noFill/>
          <a:ln>
            <a:noFill/>
          </a:ln>
        </p:spPr>
      </p:pic>
      <p:pic>
        <p:nvPicPr>
          <p:cNvPr id="161" name="Google Shape;161;p22"/>
          <p:cNvPicPr preferRelativeResize="0"/>
          <p:nvPr/>
        </p:nvPicPr>
        <p:blipFill>
          <a:blip r:embed="rId4">
            <a:alphaModFix/>
          </a:blip>
          <a:stretch>
            <a:fillRect/>
          </a:stretch>
        </p:blipFill>
        <p:spPr>
          <a:xfrm>
            <a:off x="0" y="-46875"/>
            <a:ext cx="9906000" cy="6904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4" name="Shape 104"/>
        <p:cNvGrpSpPr/>
        <p:nvPr/>
      </p:nvGrpSpPr>
      <p:grpSpPr>
        <a:xfrm>
          <a:off x="0" y="0"/>
          <a:ext cx="0" cy="0"/>
          <a:chOff x="0" y="0"/>
          <a:chExt cx="0" cy="0"/>
        </a:xfrm>
      </p:grpSpPr>
      <p:sp>
        <p:nvSpPr>
          <p:cNvPr id="105" name="Google Shape;105;p14"/>
          <p:cNvSpPr/>
          <p:nvPr/>
        </p:nvSpPr>
        <p:spPr>
          <a:xfrm>
            <a:off x="216450" y="1238515"/>
            <a:ext cx="9258300" cy="110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GB" sz="2200">
                <a:solidFill>
                  <a:srgbClr val="004E73"/>
                </a:solidFill>
                <a:latin typeface="Calibri"/>
                <a:ea typeface="Calibri"/>
                <a:cs typeface="Calibri"/>
                <a:sym typeface="Calibri"/>
              </a:rPr>
              <a:t>Cultural</a:t>
            </a:r>
            <a:r>
              <a:rPr lang="en-GB" sz="1100">
                <a:solidFill>
                  <a:schemeClr val="dk1"/>
                </a:solidFill>
              </a:rPr>
              <a:t> </a:t>
            </a:r>
            <a:r>
              <a:rPr lang="en-GB" sz="2200">
                <a:solidFill>
                  <a:srgbClr val="004E73"/>
                </a:solidFill>
                <a:latin typeface="Calibri"/>
                <a:ea typeface="Calibri"/>
                <a:cs typeface="Calibri"/>
                <a:sym typeface="Calibri"/>
              </a:rPr>
              <a:t>capital will mean different things to different people, but in the Ofsted school inspection handbook it is defined as:-</a:t>
            </a:r>
            <a:endParaRPr sz="2200">
              <a:solidFill>
                <a:srgbClr val="004E73"/>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200">
              <a:solidFill>
                <a:srgbClr val="004E73"/>
              </a:solidFill>
              <a:latin typeface="Calibri"/>
              <a:ea typeface="Calibri"/>
              <a:cs typeface="Calibri"/>
              <a:sym typeface="Calibri"/>
            </a:endParaRPr>
          </a:p>
          <a:p>
            <a:pPr indent="0" lvl="0" marL="0" marR="0" rtl="0" algn="ctr">
              <a:lnSpc>
                <a:spcPct val="100000"/>
              </a:lnSpc>
              <a:spcBef>
                <a:spcPts val="0"/>
              </a:spcBef>
              <a:spcAft>
                <a:spcPts val="0"/>
              </a:spcAft>
              <a:buNone/>
            </a:pPr>
            <a:r>
              <a:rPr i="1" lang="en-GB" sz="2200">
                <a:solidFill>
                  <a:srgbClr val="004E73"/>
                </a:solidFill>
                <a:latin typeface="Calibri"/>
                <a:ea typeface="Calibri"/>
                <a:cs typeface="Calibri"/>
                <a:sym typeface="Calibri"/>
              </a:rPr>
              <a:t>“As part of making the judgement about the quality of education, inspectors will consider the extent to which schools are equipping pupils with the knowledge and cultural capital they need to succeed in life. </a:t>
            </a:r>
            <a:endParaRPr i="1" sz="2200">
              <a:solidFill>
                <a:srgbClr val="004E73"/>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i="1" sz="2200">
              <a:solidFill>
                <a:srgbClr val="004E73"/>
              </a:solidFill>
              <a:latin typeface="Calibri"/>
              <a:ea typeface="Calibri"/>
              <a:cs typeface="Calibri"/>
              <a:sym typeface="Calibri"/>
            </a:endParaRPr>
          </a:p>
          <a:p>
            <a:pPr indent="0" lvl="0" marL="0" marR="0" rtl="0" algn="ctr">
              <a:lnSpc>
                <a:spcPct val="100000"/>
              </a:lnSpc>
              <a:spcBef>
                <a:spcPts val="0"/>
              </a:spcBef>
              <a:spcAft>
                <a:spcPts val="0"/>
              </a:spcAft>
              <a:buNone/>
            </a:pPr>
            <a:r>
              <a:rPr i="1" lang="en-GB" sz="2200">
                <a:solidFill>
                  <a:srgbClr val="004E73"/>
                </a:solidFill>
                <a:latin typeface="Calibri"/>
                <a:ea typeface="Calibri"/>
                <a:cs typeface="Calibri"/>
                <a:sym typeface="Calibri"/>
              </a:rPr>
              <a:t>Our understanding of ‘knowledge and cultural capital’ is derived from the following wording in the national curriculum: ‘It is the essential knowledge that pupils need to be educated citizens, introducing them to the best that has been thought and said and helping to engender an appreciation of human creativity and achievement.’ “</a:t>
            </a:r>
            <a:endParaRPr i="1" sz="2200">
              <a:solidFill>
                <a:srgbClr val="004E73"/>
              </a:solidFill>
              <a:latin typeface="Calibri"/>
              <a:ea typeface="Calibri"/>
              <a:cs typeface="Calibri"/>
              <a:sym typeface="Calibri"/>
            </a:endParaRPr>
          </a:p>
          <a:p>
            <a:pPr indent="0" lvl="0" marL="0" marR="0" rtl="0" algn="ctr">
              <a:spcBef>
                <a:spcPts val="0"/>
              </a:spcBef>
              <a:spcAft>
                <a:spcPts val="0"/>
              </a:spcAft>
              <a:buNone/>
            </a:pPr>
            <a:r>
              <a:t/>
            </a:r>
            <a:endParaRPr sz="2200">
              <a:solidFill>
                <a:srgbClr val="004E73"/>
              </a:solidFill>
              <a:latin typeface="Calibri"/>
              <a:ea typeface="Calibri"/>
              <a:cs typeface="Calibri"/>
              <a:sym typeface="Calibri"/>
            </a:endParaRPr>
          </a:p>
        </p:txBody>
      </p:sp>
      <p:sp>
        <p:nvSpPr>
          <p:cNvPr id="106" name="Google Shape;106;p14"/>
          <p:cNvSpPr txBox="1"/>
          <p:nvPr/>
        </p:nvSpPr>
        <p:spPr>
          <a:xfrm>
            <a:off x="76201" y="228589"/>
            <a:ext cx="73488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b="1" lang="en-GB" sz="3600">
                <a:solidFill>
                  <a:schemeClr val="lt1"/>
                </a:solidFill>
                <a:latin typeface="Caveat"/>
                <a:ea typeface="Caveat"/>
                <a:cs typeface="Caveat"/>
                <a:sym typeface="Caveat"/>
              </a:rPr>
              <a:t>What is cultural capital?</a:t>
            </a:r>
            <a:endParaRPr sz="3600">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1" name="Shape 111"/>
        <p:cNvGrpSpPr/>
        <p:nvPr/>
      </p:nvGrpSpPr>
      <p:grpSpPr>
        <a:xfrm>
          <a:off x="0" y="0"/>
          <a:ext cx="0" cy="0"/>
          <a:chOff x="0" y="0"/>
          <a:chExt cx="0" cy="0"/>
        </a:xfrm>
      </p:grpSpPr>
      <p:sp>
        <p:nvSpPr>
          <p:cNvPr id="112" name="Google Shape;112;p15"/>
          <p:cNvSpPr/>
          <p:nvPr/>
        </p:nvSpPr>
        <p:spPr>
          <a:xfrm>
            <a:off x="204925" y="1129240"/>
            <a:ext cx="9258300" cy="1107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GB" sz="2200">
                <a:solidFill>
                  <a:srgbClr val="004E73"/>
                </a:solidFill>
                <a:latin typeface="Calibri"/>
                <a:ea typeface="Calibri"/>
                <a:cs typeface="Calibri"/>
                <a:sym typeface="Calibri"/>
              </a:rPr>
              <a:t>The term comes from a variety of </a:t>
            </a:r>
            <a:r>
              <a:rPr lang="en-GB" sz="2200">
                <a:solidFill>
                  <a:srgbClr val="004E73"/>
                </a:solidFill>
                <a:latin typeface="Calibri"/>
                <a:ea typeface="Calibri"/>
                <a:cs typeface="Calibri"/>
                <a:sym typeface="Calibri"/>
              </a:rPr>
              <a:t>sources</a:t>
            </a:r>
            <a:r>
              <a:rPr lang="en-GB" sz="2200">
                <a:solidFill>
                  <a:srgbClr val="004E73"/>
                </a:solidFill>
                <a:latin typeface="Calibri"/>
                <a:ea typeface="Calibri"/>
                <a:cs typeface="Calibri"/>
                <a:sym typeface="Calibri"/>
              </a:rPr>
              <a:t>:</a:t>
            </a:r>
            <a:endParaRPr sz="2200">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“Cultural capital” was first set out in the late 1970s and 80s by the sociologist Pier</a:t>
            </a:r>
            <a:r>
              <a:rPr lang="en-GB" sz="2200">
                <a:solidFill>
                  <a:srgbClr val="004E73"/>
                </a:solidFill>
                <a:latin typeface="Calibri"/>
                <a:ea typeface="Calibri"/>
                <a:cs typeface="Calibri"/>
                <a:sym typeface="Calibri"/>
              </a:rPr>
              <a:t>r</a:t>
            </a:r>
            <a:r>
              <a:rPr lang="en-GB" sz="2200">
                <a:solidFill>
                  <a:srgbClr val="004E73"/>
                </a:solidFill>
                <a:latin typeface="Calibri"/>
                <a:ea typeface="Calibri"/>
                <a:cs typeface="Calibri"/>
                <a:sym typeface="Calibri"/>
              </a:rPr>
              <a:t>e Bourdieu. (The Guardian)</a:t>
            </a:r>
            <a:endParaRPr sz="1100">
              <a:solidFill>
                <a:srgbClr val="121212"/>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E. D. Hirsch, Jr. is the founder and chairman of the Core Knowledge Foundation. He developed his concept of cultural literacy—the idea that reading comprehension requires not just formal decoding skills but also wide-ranging background knowledge. In 1986 he founded the Core Knowledge Foundation. A year later he published </a:t>
            </a:r>
            <a:r>
              <a:rPr i="1" lang="en-GB" sz="2200">
                <a:solidFill>
                  <a:srgbClr val="004E73"/>
                </a:solidFill>
                <a:uFill>
                  <a:noFill/>
                </a:uFill>
                <a:latin typeface="Calibri"/>
                <a:ea typeface="Calibri"/>
                <a:cs typeface="Calibri"/>
                <a:sym typeface="Calibri"/>
                <a:hlinkClick r:id="rId3"/>
              </a:rPr>
              <a:t>Cultural Literacy: What Every American Needs to Know</a:t>
            </a:r>
            <a:r>
              <a:rPr i="1" lang="en-GB" sz="2200">
                <a:solidFill>
                  <a:srgbClr val="004E73"/>
                </a:solidFill>
                <a:latin typeface="Calibri"/>
                <a:ea typeface="Calibri"/>
                <a:cs typeface="Calibri"/>
                <a:sym typeface="Calibri"/>
              </a:rPr>
              <a:t>.</a:t>
            </a:r>
            <a:endParaRPr i="1" sz="2200">
              <a:solidFill>
                <a:srgbClr val="004E73"/>
              </a:solidFill>
              <a:latin typeface="Calibri"/>
              <a:ea typeface="Calibri"/>
              <a:cs typeface="Calibri"/>
              <a:sym typeface="Calibri"/>
            </a:endParaRPr>
          </a:p>
        </p:txBody>
      </p:sp>
      <p:sp>
        <p:nvSpPr>
          <p:cNvPr id="113" name="Google Shape;113;p15"/>
          <p:cNvSpPr txBox="1"/>
          <p:nvPr/>
        </p:nvSpPr>
        <p:spPr>
          <a:xfrm>
            <a:off x="76200" y="228600"/>
            <a:ext cx="86376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b="1" lang="en-GB" sz="3600">
                <a:solidFill>
                  <a:schemeClr val="lt1"/>
                </a:solidFill>
                <a:latin typeface="Caveat"/>
                <a:ea typeface="Caveat"/>
                <a:cs typeface="Caveat"/>
                <a:sym typeface="Caveat"/>
              </a:rPr>
              <a:t>Where </a:t>
            </a:r>
            <a:r>
              <a:rPr b="1" lang="en-GB" sz="3600">
                <a:solidFill>
                  <a:schemeClr val="lt1"/>
                </a:solidFill>
                <a:latin typeface="Caveat"/>
                <a:ea typeface="Caveat"/>
                <a:cs typeface="Caveat"/>
                <a:sym typeface="Caveat"/>
              </a:rPr>
              <a:t>has the term ‘cultural capital’ come from?</a:t>
            </a:r>
            <a:endParaRPr sz="3600">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8" name="Shape 118"/>
        <p:cNvGrpSpPr/>
        <p:nvPr/>
      </p:nvGrpSpPr>
      <p:grpSpPr>
        <a:xfrm>
          <a:off x="0" y="0"/>
          <a:ext cx="0" cy="0"/>
          <a:chOff x="0" y="0"/>
          <a:chExt cx="0" cy="0"/>
        </a:xfrm>
      </p:grpSpPr>
      <p:sp>
        <p:nvSpPr>
          <p:cNvPr id="119" name="Google Shape;119;p16"/>
          <p:cNvSpPr/>
          <p:nvPr/>
        </p:nvSpPr>
        <p:spPr>
          <a:xfrm>
            <a:off x="216450" y="1561265"/>
            <a:ext cx="9258300" cy="11079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100"/>
              <a:buNone/>
            </a:pPr>
            <a:r>
              <a:rPr b="1" lang="en-GB" sz="2200" u="sng">
                <a:solidFill>
                  <a:srgbClr val="004E73"/>
                </a:solidFill>
                <a:latin typeface="Calibri"/>
                <a:ea typeface="Calibri"/>
                <a:cs typeface="Calibri"/>
                <a:sym typeface="Calibri"/>
              </a:rPr>
              <a:t>Voices in favour</a:t>
            </a:r>
            <a:endParaRPr b="1" sz="2200" u="sng">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b="1" sz="2200" u="sng">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2200">
                <a:solidFill>
                  <a:srgbClr val="004E73"/>
                </a:solidFill>
                <a:latin typeface="Calibri"/>
                <a:ea typeface="Calibri"/>
                <a:cs typeface="Calibri"/>
                <a:sym typeface="Calibri"/>
              </a:rPr>
              <a:t>Nick Gibb and Michael Gove say;  “</a:t>
            </a:r>
            <a:r>
              <a:rPr i="1" lang="en-GB" sz="2200">
                <a:solidFill>
                  <a:srgbClr val="004E73"/>
                </a:solidFill>
                <a:latin typeface="Calibri"/>
                <a:ea typeface="Calibri"/>
                <a:cs typeface="Calibri"/>
                <a:sym typeface="Calibri"/>
              </a:rPr>
              <a:t>it is about ensuring that disadvantaged children are exposed to cultural experiences and background knowledge that those from better-off homes take for granted</a:t>
            </a:r>
            <a:r>
              <a:rPr lang="en-GB" sz="2200">
                <a:solidFill>
                  <a:srgbClr val="004E73"/>
                </a:solidFill>
                <a:latin typeface="Calibri"/>
                <a:ea typeface="Calibri"/>
                <a:cs typeface="Calibri"/>
                <a:sym typeface="Calibri"/>
              </a:rPr>
              <a:t>”.</a:t>
            </a:r>
            <a:endParaRPr sz="1100">
              <a:solidFill>
                <a:srgbClr val="121212"/>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2200">
              <a:solidFill>
                <a:srgbClr val="004E73"/>
              </a:solidFill>
              <a:latin typeface="Calibri"/>
              <a:ea typeface="Calibri"/>
              <a:cs typeface="Calibri"/>
              <a:sym typeface="Calibri"/>
            </a:endParaRPr>
          </a:p>
        </p:txBody>
      </p:sp>
      <p:sp>
        <p:nvSpPr>
          <p:cNvPr id="120" name="Google Shape;120;p16"/>
          <p:cNvSpPr txBox="1"/>
          <p:nvPr/>
        </p:nvSpPr>
        <p:spPr>
          <a:xfrm>
            <a:off x="76200" y="228600"/>
            <a:ext cx="81420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600">
                <a:solidFill>
                  <a:schemeClr val="lt1"/>
                </a:solidFill>
                <a:latin typeface="Caveat"/>
                <a:ea typeface="Caveat"/>
                <a:cs typeface="Caveat"/>
                <a:sym typeface="Caveat"/>
              </a:rPr>
              <a:t>What are people saying about cultural capital?</a:t>
            </a:r>
            <a:endParaRPr sz="3600">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5" name="Shape 125"/>
        <p:cNvGrpSpPr/>
        <p:nvPr/>
      </p:nvGrpSpPr>
      <p:grpSpPr>
        <a:xfrm>
          <a:off x="0" y="0"/>
          <a:ext cx="0" cy="0"/>
          <a:chOff x="0" y="0"/>
          <a:chExt cx="0" cy="0"/>
        </a:xfrm>
      </p:grpSpPr>
      <p:sp>
        <p:nvSpPr>
          <p:cNvPr id="126" name="Google Shape;126;p17"/>
          <p:cNvSpPr/>
          <p:nvPr/>
        </p:nvSpPr>
        <p:spPr>
          <a:xfrm>
            <a:off x="216450" y="1215490"/>
            <a:ext cx="9258300" cy="11079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100"/>
              <a:buNone/>
            </a:pPr>
            <a:r>
              <a:rPr b="1" lang="en-GB" sz="2200" u="sng">
                <a:solidFill>
                  <a:srgbClr val="004E73"/>
                </a:solidFill>
                <a:latin typeface="Calibri"/>
                <a:ea typeface="Calibri"/>
                <a:cs typeface="Calibri"/>
                <a:sym typeface="Calibri"/>
              </a:rPr>
              <a:t>Voices against</a:t>
            </a:r>
            <a:endParaRPr b="1" sz="2200" u="sng">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b="1" sz="2200" u="sng">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2200">
                <a:solidFill>
                  <a:srgbClr val="004E73"/>
                </a:solidFill>
                <a:latin typeface="Calibri"/>
                <a:ea typeface="Calibri"/>
                <a:cs typeface="Calibri"/>
                <a:sym typeface="Calibri"/>
              </a:rPr>
              <a:t>The teacher blogger Jen Beaton - has written that “cultural capital” suggests </a:t>
            </a:r>
            <a:r>
              <a:rPr lang="en-GB" sz="2200">
                <a:solidFill>
                  <a:srgbClr val="004E73"/>
                </a:solidFill>
                <a:uFill>
                  <a:noFill/>
                </a:uFill>
                <a:latin typeface="Calibri"/>
                <a:ea typeface="Calibri"/>
                <a:cs typeface="Calibri"/>
                <a:sym typeface="Calibri"/>
                <a:hlinkClick r:id="rId3"/>
              </a:rPr>
              <a:t>“white, middle-class paternalism”</a:t>
            </a:r>
            <a:r>
              <a:rPr lang="en-GB" sz="2200">
                <a:solidFill>
                  <a:srgbClr val="004E73"/>
                </a:solidFill>
                <a:latin typeface="Calibri"/>
                <a:ea typeface="Calibri"/>
                <a:cs typeface="Calibri"/>
                <a:sym typeface="Calibri"/>
              </a:rPr>
              <a:t> and an older generation looking down its nose at Stormzy in favour of Mozart. The reality is that students bring their own cultural capital to lessons and that teachers can learn from them, too, she says.</a:t>
            </a:r>
            <a:endParaRPr sz="2200">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b="1" sz="2200" u="sng">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2200">
                <a:solidFill>
                  <a:srgbClr val="004E73"/>
                </a:solidFill>
                <a:latin typeface="Calibri"/>
                <a:ea typeface="Calibri"/>
                <a:cs typeface="Calibri"/>
                <a:sym typeface="Calibri"/>
              </a:rPr>
              <a:t>Geoff Barton, general secretary of the Association of School and College Leaders, says: “</a:t>
            </a:r>
            <a:r>
              <a:rPr i="1" lang="en-GB" sz="2200">
                <a:solidFill>
                  <a:srgbClr val="004E73"/>
                </a:solidFill>
                <a:latin typeface="Calibri"/>
                <a:ea typeface="Calibri"/>
                <a:cs typeface="Calibri"/>
                <a:sym typeface="Calibri"/>
              </a:rPr>
              <a:t>The difficulty with making it part of the inspection framework is that ‘cultural capital’ is an abstract notion and hard to pin down into a concrete definition that can then be consistently measured across schools.</a:t>
            </a:r>
            <a:r>
              <a:rPr lang="en-GB" sz="2200">
                <a:solidFill>
                  <a:srgbClr val="004E73"/>
                </a:solidFill>
                <a:latin typeface="Calibri"/>
                <a:ea typeface="Calibri"/>
                <a:cs typeface="Calibri"/>
                <a:sym typeface="Calibri"/>
              </a:rPr>
              <a:t>”</a:t>
            </a:r>
            <a:endParaRPr sz="1100">
              <a:solidFill>
                <a:srgbClr val="121212"/>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SzPts val="1100"/>
              <a:buNone/>
            </a:pPr>
            <a:r>
              <a:t/>
            </a:r>
            <a:endParaRPr b="1" sz="2200" u="sng">
              <a:solidFill>
                <a:srgbClr val="004E73"/>
              </a:solidFill>
              <a:latin typeface="Calibri"/>
              <a:ea typeface="Calibri"/>
              <a:cs typeface="Calibri"/>
              <a:sym typeface="Calibri"/>
            </a:endParaRPr>
          </a:p>
        </p:txBody>
      </p:sp>
      <p:sp>
        <p:nvSpPr>
          <p:cNvPr id="127" name="Google Shape;127;p17"/>
          <p:cNvSpPr txBox="1"/>
          <p:nvPr/>
        </p:nvSpPr>
        <p:spPr>
          <a:xfrm>
            <a:off x="76200" y="228600"/>
            <a:ext cx="81420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600">
                <a:solidFill>
                  <a:schemeClr val="lt1"/>
                </a:solidFill>
                <a:latin typeface="Caveat"/>
                <a:ea typeface="Caveat"/>
                <a:cs typeface="Caveat"/>
                <a:sym typeface="Caveat"/>
              </a:rPr>
              <a:t>What are people saying about cultural capital?</a:t>
            </a:r>
            <a:endParaRPr sz="3600">
              <a:latin typeface="Caveat"/>
              <a:ea typeface="Caveat"/>
              <a:cs typeface="Caveat"/>
              <a:sym typeface="Cave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2" name="Shape 132"/>
        <p:cNvGrpSpPr/>
        <p:nvPr/>
      </p:nvGrpSpPr>
      <p:grpSpPr>
        <a:xfrm>
          <a:off x="0" y="0"/>
          <a:ext cx="0" cy="0"/>
          <a:chOff x="0" y="0"/>
          <a:chExt cx="0" cy="0"/>
        </a:xfrm>
      </p:grpSpPr>
      <p:sp>
        <p:nvSpPr>
          <p:cNvPr id="133" name="Google Shape;133;p18"/>
          <p:cNvSpPr/>
          <p:nvPr/>
        </p:nvSpPr>
        <p:spPr>
          <a:xfrm>
            <a:off x="227975" y="1330740"/>
            <a:ext cx="9258300" cy="1107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GB" sz="2200">
                <a:solidFill>
                  <a:srgbClr val="004E73"/>
                </a:solidFill>
                <a:highlight>
                  <a:srgbClr val="FFFFFF"/>
                </a:highlight>
                <a:latin typeface="Calibri"/>
                <a:ea typeface="Calibri"/>
                <a:cs typeface="Calibri"/>
                <a:sym typeface="Calibri"/>
              </a:rPr>
              <a:t>Some people say that these activities add to a child's cultural capital</a:t>
            </a:r>
            <a:endParaRPr sz="2200">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Listening to a wide range of music</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Reading a range of books including fiction and non-fiction</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Learning to play an </a:t>
            </a:r>
            <a:r>
              <a:rPr lang="en-GB" sz="2200">
                <a:solidFill>
                  <a:srgbClr val="004E73"/>
                </a:solidFill>
                <a:latin typeface="Calibri"/>
                <a:ea typeface="Calibri"/>
                <a:cs typeface="Calibri"/>
                <a:sym typeface="Calibri"/>
              </a:rPr>
              <a:t>instrument</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Going to museums and having educational experiences</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SzPts val="2200"/>
              <a:buFont typeface="Calibri"/>
              <a:buChar char="-"/>
            </a:pPr>
            <a:r>
              <a:rPr lang="en-GB" sz="2200">
                <a:solidFill>
                  <a:srgbClr val="004E73"/>
                </a:solidFill>
                <a:latin typeface="Calibri"/>
                <a:ea typeface="Calibri"/>
                <a:cs typeface="Calibri"/>
                <a:sym typeface="Calibri"/>
              </a:rPr>
              <a:t>Visiting town, city and rural locations</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Going on holidays abroad</a:t>
            </a:r>
            <a:endParaRPr sz="2200">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2200">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2200">
                <a:solidFill>
                  <a:srgbClr val="004E73"/>
                </a:solidFill>
                <a:latin typeface="Calibri"/>
                <a:ea typeface="Calibri"/>
                <a:cs typeface="Calibri"/>
                <a:sym typeface="Calibri"/>
              </a:rPr>
              <a:t>And these activities are more likely to lead to educational advantage.</a:t>
            </a:r>
            <a:endParaRPr i="1" sz="2200">
              <a:solidFill>
                <a:srgbClr val="004E73"/>
              </a:solidFill>
              <a:latin typeface="Calibri"/>
              <a:ea typeface="Calibri"/>
              <a:cs typeface="Calibri"/>
              <a:sym typeface="Calibri"/>
            </a:endParaRPr>
          </a:p>
        </p:txBody>
      </p:sp>
      <p:sp>
        <p:nvSpPr>
          <p:cNvPr id="134" name="Google Shape;134;p18"/>
          <p:cNvSpPr txBox="1"/>
          <p:nvPr/>
        </p:nvSpPr>
        <p:spPr>
          <a:xfrm>
            <a:off x="76201" y="228589"/>
            <a:ext cx="73488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600">
                <a:solidFill>
                  <a:schemeClr val="lt1"/>
                </a:solidFill>
                <a:latin typeface="Caveat"/>
                <a:ea typeface="Caveat"/>
                <a:cs typeface="Caveat"/>
                <a:sym typeface="Caveat"/>
              </a:rPr>
              <a:t>How does cultural capital impact education?</a:t>
            </a:r>
            <a:endParaRPr sz="3600">
              <a:latin typeface="Caveat"/>
              <a:ea typeface="Caveat"/>
              <a:cs typeface="Caveat"/>
              <a:sym typeface="Cave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9" name="Shape 139"/>
        <p:cNvGrpSpPr/>
        <p:nvPr/>
      </p:nvGrpSpPr>
      <p:grpSpPr>
        <a:xfrm>
          <a:off x="0" y="0"/>
          <a:ext cx="0" cy="0"/>
          <a:chOff x="0" y="0"/>
          <a:chExt cx="0" cy="0"/>
        </a:xfrm>
      </p:grpSpPr>
      <p:sp>
        <p:nvSpPr>
          <p:cNvPr id="140" name="Google Shape;140;p19"/>
          <p:cNvSpPr/>
          <p:nvPr/>
        </p:nvSpPr>
        <p:spPr>
          <a:xfrm>
            <a:off x="227975" y="1330740"/>
            <a:ext cx="9258300" cy="1107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GB" sz="2200">
                <a:solidFill>
                  <a:srgbClr val="004E73"/>
                </a:solidFill>
                <a:latin typeface="Calibri"/>
                <a:ea typeface="Calibri"/>
                <a:cs typeface="Calibri"/>
                <a:sym typeface="Calibri"/>
              </a:rPr>
              <a:t>Schools can help children acquire cultural capital by providing opportunities to them that they may not otherwise receive, for example:</a:t>
            </a:r>
            <a:endParaRPr sz="2200">
              <a:solidFill>
                <a:srgbClr val="004E73"/>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School trips</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The opportunity to learn an instrument</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Exposure to a wide range of books</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Exposure to different types of music including world and </a:t>
            </a:r>
            <a:r>
              <a:rPr lang="en-GB" sz="2200">
                <a:solidFill>
                  <a:srgbClr val="004E73"/>
                </a:solidFill>
                <a:latin typeface="Calibri"/>
                <a:ea typeface="Calibri"/>
                <a:cs typeface="Calibri"/>
                <a:sym typeface="Calibri"/>
              </a:rPr>
              <a:t>classical</a:t>
            </a:r>
            <a:r>
              <a:rPr lang="en-GB" sz="2200">
                <a:solidFill>
                  <a:srgbClr val="004E73"/>
                </a:solidFill>
                <a:latin typeface="Calibri"/>
                <a:ea typeface="Calibri"/>
                <a:cs typeface="Calibri"/>
                <a:sym typeface="Calibri"/>
              </a:rPr>
              <a:t> music</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Develop an understanding of the world by exposing children to experiences and people outside of their usual family and community</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Forest school experiences and learning outdoors</a:t>
            </a:r>
            <a:endParaRPr sz="2200">
              <a:solidFill>
                <a:srgbClr val="004E73"/>
              </a:solidFill>
              <a:latin typeface="Calibri"/>
              <a:ea typeface="Calibri"/>
              <a:cs typeface="Calibri"/>
              <a:sym typeface="Calibri"/>
            </a:endParaRPr>
          </a:p>
        </p:txBody>
      </p:sp>
      <p:sp>
        <p:nvSpPr>
          <p:cNvPr id="141" name="Google Shape;141;p19"/>
          <p:cNvSpPr txBox="1"/>
          <p:nvPr/>
        </p:nvSpPr>
        <p:spPr>
          <a:xfrm>
            <a:off x="76201" y="228589"/>
            <a:ext cx="73488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600">
                <a:solidFill>
                  <a:schemeClr val="lt1"/>
                </a:solidFill>
                <a:latin typeface="Caveat"/>
                <a:ea typeface="Caveat"/>
                <a:cs typeface="Caveat"/>
                <a:sym typeface="Caveat"/>
              </a:rPr>
              <a:t>What does cultural capital mean to schools?</a:t>
            </a:r>
            <a:endParaRPr sz="3600">
              <a:latin typeface="Caveat"/>
              <a:ea typeface="Caveat"/>
              <a:cs typeface="Caveat"/>
              <a:sym typeface="Cave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6" name="Shape 146"/>
        <p:cNvGrpSpPr/>
        <p:nvPr/>
      </p:nvGrpSpPr>
      <p:grpSpPr>
        <a:xfrm>
          <a:off x="0" y="0"/>
          <a:ext cx="0" cy="0"/>
          <a:chOff x="0" y="0"/>
          <a:chExt cx="0" cy="0"/>
        </a:xfrm>
      </p:grpSpPr>
      <p:sp>
        <p:nvSpPr>
          <p:cNvPr id="147" name="Google Shape;147;p20"/>
          <p:cNvSpPr/>
          <p:nvPr/>
        </p:nvSpPr>
        <p:spPr>
          <a:xfrm>
            <a:off x="227975" y="1019540"/>
            <a:ext cx="9258300" cy="1107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GB" sz="2200">
                <a:solidFill>
                  <a:srgbClr val="004E73"/>
                </a:solidFill>
                <a:latin typeface="Calibri"/>
                <a:ea typeface="Calibri"/>
                <a:cs typeface="Calibri"/>
                <a:sym typeface="Calibri"/>
              </a:rPr>
              <a:t>Through their curriculum intent, implementation and impact, schools can ensure that cultural capital is being considered and included. </a:t>
            </a:r>
            <a:endParaRPr sz="2200">
              <a:solidFill>
                <a:srgbClr val="004E73"/>
              </a:solidFill>
              <a:latin typeface="Calibri"/>
              <a:ea typeface="Calibri"/>
              <a:cs typeface="Calibri"/>
              <a:sym typeface="Calibri"/>
            </a:endParaRPr>
          </a:p>
          <a:p>
            <a:pPr indent="0" lvl="0" marL="457200" rtl="0" algn="l">
              <a:lnSpc>
                <a:spcPct val="115000"/>
              </a:lnSpc>
              <a:spcBef>
                <a:spcPts val="0"/>
              </a:spcBef>
              <a:spcAft>
                <a:spcPts val="0"/>
              </a:spcAft>
              <a:buNone/>
            </a:pPr>
            <a:r>
              <a:rPr lang="en-GB" sz="2200">
                <a:solidFill>
                  <a:srgbClr val="004E73"/>
                </a:solidFill>
                <a:latin typeface="Calibri"/>
                <a:ea typeface="Calibri"/>
                <a:cs typeface="Calibri"/>
                <a:sym typeface="Calibri"/>
              </a:rPr>
              <a:t>This could take the form of:-</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An emphasis on the arts for example, music, art and DT.</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Lunchtime clubs</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After school clubs</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Show and tell </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School trips to art galleries and museums</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Instrument tuition</a:t>
            </a:r>
            <a:endParaRPr sz="2200">
              <a:solidFill>
                <a:srgbClr val="004E73"/>
              </a:solidFill>
              <a:latin typeface="Calibri"/>
              <a:ea typeface="Calibri"/>
              <a:cs typeface="Calibri"/>
              <a:sym typeface="Calibri"/>
            </a:endParaRPr>
          </a:p>
          <a:p>
            <a:pPr indent="-368300" lvl="0" marL="457200" rtl="0" algn="l">
              <a:lnSpc>
                <a:spcPct val="115000"/>
              </a:lnSpc>
              <a:spcBef>
                <a:spcPts val="0"/>
              </a:spcBef>
              <a:spcAft>
                <a:spcPts val="0"/>
              </a:spcAft>
              <a:buClr>
                <a:srgbClr val="004E73"/>
              </a:buClr>
              <a:buSzPts val="2200"/>
              <a:buFont typeface="Calibri"/>
              <a:buChar char="-"/>
            </a:pPr>
            <a:r>
              <a:rPr lang="en-GB" sz="2200">
                <a:solidFill>
                  <a:srgbClr val="004E73"/>
                </a:solidFill>
                <a:latin typeface="Calibri"/>
                <a:ea typeface="Calibri"/>
                <a:cs typeface="Calibri"/>
                <a:sym typeface="Calibri"/>
              </a:rPr>
              <a:t>Intergenerational</a:t>
            </a:r>
            <a:r>
              <a:rPr lang="en-GB" sz="2200">
                <a:solidFill>
                  <a:srgbClr val="004E73"/>
                </a:solidFill>
                <a:latin typeface="Calibri"/>
                <a:ea typeface="Calibri"/>
                <a:cs typeface="Calibri"/>
                <a:sym typeface="Calibri"/>
              </a:rPr>
              <a:t> trips and contact</a:t>
            </a:r>
            <a:endParaRPr sz="2200">
              <a:solidFill>
                <a:srgbClr val="004E73"/>
              </a:solidFill>
              <a:latin typeface="Calibri"/>
              <a:ea typeface="Calibri"/>
              <a:cs typeface="Calibri"/>
              <a:sym typeface="Calibri"/>
            </a:endParaRPr>
          </a:p>
          <a:p>
            <a:pPr indent="0" lvl="0" marL="914400" rtl="0" algn="l">
              <a:lnSpc>
                <a:spcPct val="115000"/>
              </a:lnSpc>
              <a:spcBef>
                <a:spcPts val="0"/>
              </a:spcBef>
              <a:spcAft>
                <a:spcPts val="0"/>
              </a:spcAft>
              <a:buNone/>
            </a:pPr>
            <a:r>
              <a:t/>
            </a:r>
            <a:endParaRPr sz="2200">
              <a:solidFill>
                <a:srgbClr val="004E73"/>
              </a:solidFill>
              <a:latin typeface="Calibri"/>
              <a:ea typeface="Calibri"/>
              <a:cs typeface="Calibri"/>
              <a:sym typeface="Calibri"/>
            </a:endParaRPr>
          </a:p>
          <a:p>
            <a:pPr indent="0" lvl="0" marL="914400" rtl="0" algn="l">
              <a:lnSpc>
                <a:spcPct val="115000"/>
              </a:lnSpc>
              <a:spcBef>
                <a:spcPts val="0"/>
              </a:spcBef>
              <a:spcAft>
                <a:spcPts val="0"/>
              </a:spcAft>
              <a:buNone/>
            </a:pPr>
            <a:r>
              <a:rPr b="1" lang="en-GB" sz="2200">
                <a:solidFill>
                  <a:srgbClr val="004E73"/>
                </a:solidFill>
                <a:latin typeface="Calibri"/>
                <a:ea typeface="Calibri"/>
                <a:cs typeface="Calibri"/>
                <a:sym typeface="Calibri"/>
              </a:rPr>
              <a:t>The good news is, most schools are already doing this naturally.</a:t>
            </a:r>
            <a:endParaRPr b="1" sz="2200">
              <a:solidFill>
                <a:srgbClr val="004E73"/>
              </a:solidFill>
              <a:latin typeface="Calibri"/>
              <a:ea typeface="Calibri"/>
              <a:cs typeface="Calibri"/>
              <a:sym typeface="Calibri"/>
            </a:endParaRPr>
          </a:p>
        </p:txBody>
      </p:sp>
      <p:sp>
        <p:nvSpPr>
          <p:cNvPr id="148" name="Google Shape;148;p20"/>
          <p:cNvSpPr txBox="1"/>
          <p:nvPr/>
        </p:nvSpPr>
        <p:spPr>
          <a:xfrm>
            <a:off x="76201" y="228589"/>
            <a:ext cx="73488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600">
                <a:solidFill>
                  <a:schemeClr val="lt1"/>
                </a:solidFill>
                <a:latin typeface="Caveat"/>
                <a:ea typeface="Caveat"/>
                <a:cs typeface="Caveat"/>
                <a:sym typeface="Caveat"/>
              </a:rPr>
              <a:t>How can schools implement cultural capital? </a:t>
            </a:r>
            <a:endParaRPr sz="3600">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3" name="Shape 153"/>
        <p:cNvGrpSpPr/>
        <p:nvPr/>
      </p:nvGrpSpPr>
      <p:grpSpPr>
        <a:xfrm>
          <a:off x="0" y="0"/>
          <a:ext cx="0" cy="0"/>
          <a:chOff x="0" y="0"/>
          <a:chExt cx="0" cy="0"/>
        </a:xfrm>
      </p:grpSpPr>
      <p:sp>
        <p:nvSpPr>
          <p:cNvPr id="154" name="Google Shape;154;p21"/>
          <p:cNvSpPr/>
          <p:nvPr/>
        </p:nvSpPr>
        <p:spPr>
          <a:xfrm>
            <a:off x="204925" y="961890"/>
            <a:ext cx="9258300" cy="1107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GB" sz="2200">
                <a:solidFill>
                  <a:srgbClr val="004E73"/>
                </a:solidFill>
                <a:latin typeface="Calibri"/>
                <a:ea typeface="Calibri"/>
                <a:cs typeface="Calibri"/>
                <a:sym typeface="Calibri"/>
              </a:rPr>
              <a:t>Kapow Primary provides engaging and inspiring lessons with a strong emphasis on the arts. Here are some suggested lessons to help pupils develop and grow their cultural capital:</a:t>
            </a:r>
            <a:endParaRPr sz="2200">
              <a:solidFill>
                <a:srgbClr val="004E7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200">
              <a:solidFill>
                <a:srgbClr val="004E73"/>
              </a:solidFill>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AutoNum type="arabicPeriod"/>
            </a:pPr>
            <a:r>
              <a:rPr lang="en-GB" sz="2400" u="sng">
                <a:solidFill>
                  <a:schemeClr val="hlink"/>
                </a:solidFill>
                <a:latin typeface="Calibri"/>
                <a:ea typeface="Calibri"/>
                <a:cs typeface="Calibri"/>
                <a:sym typeface="Calibri"/>
                <a:hlinkClick r:id="rId3"/>
              </a:rPr>
              <a:t>Painting: Impressionism</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AutoNum type="arabicPeriod"/>
            </a:pPr>
            <a:r>
              <a:rPr lang="en-GB" sz="2400" u="sng">
                <a:solidFill>
                  <a:schemeClr val="hlink"/>
                </a:solidFill>
                <a:latin typeface="Calibri"/>
                <a:ea typeface="Calibri"/>
                <a:cs typeface="Calibri"/>
                <a:sym typeface="Calibri"/>
                <a:hlinkClick r:id="rId4"/>
              </a:rPr>
              <a:t>Design: Willow Pattern</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AutoNum type="arabicPeriod"/>
            </a:pPr>
            <a:r>
              <a:rPr lang="en-GB" sz="2400" u="sng">
                <a:solidFill>
                  <a:schemeClr val="hlink"/>
                </a:solidFill>
                <a:latin typeface="Calibri"/>
                <a:ea typeface="Calibri"/>
                <a:cs typeface="Calibri"/>
                <a:sym typeface="Calibri"/>
                <a:hlinkClick r:id="rId5"/>
              </a:rPr>
              <a:t>Following a Recipe</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AutoNum type="arabicPeriod"/>
            </a:pPr>
            <a:r>
              <a:rPr lang="en-GB" sz="2400" u="sng">
                <a:solidFill>
                  <a:schemeClr val="hlink"/>
                </a:solidFill>
                <a:latin typeface="Calibri"/>
                <a:ea typeface="Calibri"/>
                <a:cs typeface="Calibri"/>
                <a:sym typeface="Calibri"/>
                <a:hlinkClick r:id="rId6"/>
              </a:rPr>
              <a:t>Seaside Soundscape</a:t>
            </a:r>
            <a:endParaRPr sz="2400">
              <a:latin typeface="Calibri"/>
              <a:ea typeface="Calibri"/>
              <a:cs typeface="Calibri"/>
              <a:sym typeface="Calibri"/>
            </a:endParaRPr>
          </a:p>
          <a:p>
            <a:pPr indent="-381000" lvl="0" marL="457200" marR="0" rtl="0" algn="l">
              <a:lnSpc>
                <a:spcPct val="115000"/>
              </a:lnSpc>
              <a:spcBef>
                <a:spcPts val="0"/>
              </a:spcBef>
              <a:spcAft>
                <a:spcPts val="0"/>
              </a:spcAft>
              <a:buSzPts val="2400"/>
              <a:buFont typeface="Calibri"/>
              <a:buAutoNum type="arabicPeriod"/>
            </a:pPr>
            <a:r>
              <a:rPr lang="en-GB" sz="2400" u="sng">
                <a:solidFill>
                  <a:schemeClr val="hlink"/>
                </a:solidFill>
                <a:latin typeface="Calibri"/>
                <a:ea typeface="Calibri"/>
                <a:cs typeface="Calibri"/>
                <a:sym typeface="Calibri"/>
                <a:hlinkClick r:id="rId7"/>
              </a:rPr>
              <a:t>Le Monde</a:t>
            </a:r>
            <a:endParaRPr sz="2400" u="sng">
              <a:solidFill>
                <a:schemeClr val="hlink"/>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200">
              <a:solidFill>
                <a:srgbClr val="004E7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200">
              <a:solidFill>
                <a:srgbClr val="004E73"/>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200">
              <a:solidFill>
                <a:srgbClr val="004E73"/>
              </a:solidFill>
              <a:latin typeface="Calibri"/>
              <a:ea typeface="Calibri"/>
              <a:cs typeface="Calibri"/>
              <a:sym typeface="Calibri"/>
            </a:endParaRPr>
          </a:p>
          <a:p>
            <a:pPr indent="0" lvl="0" marL="457200" rtl="0" algn="l">
              <a:lnSpc>
                <a:spcPct val="115000"/>
              </a:lnSpc>
              <a:spcBef>
                <a:spcPts val="0"/>
              </a:spcBef>
              <a:spcAft>
                <a:spcPts val="0"/>
              </a:spcAft>
              <a:buNone/>
            </a:pPr>
            <a:r>
              <a:rPr lang="en-GB" sz="2200">
                <a:solidFill>
                  <a:srgbClr val="004E73"/>
                </a:solidFill>
                <a:latin typeface="Calibri"/>
                <a:ea typeface="Calibri"/>
                <a:cs typeface="Calibri"/>
                <a:sym typeface="Calibri"/>
              </a:rPr>
              <a:t> </a:t>
            </a:r>
            <a:endParaRPr sz="2200">
              <a:solidFill>
                <a:srgbClr val="004E73"/>
              </a:solidFill>
              <a:latin typeface="Calibri"/>
              <a:ea typeface="Calibri"/>
              <a:cs typeface="Calibri"/>
              <a:sym typeface="Calibri"/>
            </a:endParaRPr>
          </a:p>
          <a:p>
            <a:pPr indent="0" lvl="0" marL="914400" rtl="0" algn="l">
              <a:lnSpc>
                <a:spcPct val="115000"/>
              </a:lnSpc>
              <a:spcBef>
                <a:spcPts val="0"/>
              </a:spcBef>
              <a:spcAft>
                <a:spcPts val="0"/>
              </a:spcAft>
              <a:buNone/>
            </a:pPr>
            <a:r>
              <a:t/>
            </a:r>
            <a:endParaRPr b="1" sz="2200">
              <a:solidFill>
                <a:srgbClr val="004E73"/>
              </a:solidFill>
              <a:latin typeface="Calibri"/>
              <a:ea typeface="Calibri"/>
              <a:cs typeface="Calibri"/>
              <a:sym typeface="Calibri"/>
            </a:endParaRPr>
          </a:p>
        </p:txBody>
      </p:sp>
      <p:sp>
        <p:nvSpPr>
          <p:cNvPr id="155" name="Google Shape;155;p21"/>
          <p:cNvSpPr txBox="1"/>
          <p:nvPr/>
        </p:nvSpPr>
        <p:spPr>
          <a:xfrm>
            <a:off x="76200" y="228600"/>
            <a:ext cx="83724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600">
                <a:solidFill>
                  <a:schemeClr val="lt1"/>
                </a:solidFill>
                <a:latin typeface="Caveat"/>
                <a:ea typeface="Caveat"/>
                <a:cs typeface="Caveat"/>
                <a:sym typeface="Caveat"/>
              </a:rPr>
              <a:t>How can Kapow Primary help with cultural capital?</a:t>
            </a:r>
            <a:endParaRPr sz="3600">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